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2fd6033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2fd6033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2fd6033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a2fd6033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75018d66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c75018d6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2fd6033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a2fd6033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2fd6033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a2fd6033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2fd60335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a2fd6033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coinmarketcap.com/api/" TargetMode="External"/><Relationship Id="rId5" Type="http://schemas.openxmlformats.org/officeDocument/2006/relationships/image" Target="../media/image5.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699950" y="4180000"/>
            <a:ext cx="16905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Clr>
                <a:srgbClr val="000000"/>
              </a:buClr>
              <a:buSzPts val="1100"/>
              <a:buFont typeface="Arial"/>
              <a:buNone/>
            </a:pPr>
            <a:r>
              <a:rPr lang="en" sz="8900"/>
              <a:t>Fetching cryptocurrencies market prices from the Coinmarketcap API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you need to know in order to use an API</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The Coinmarketcap API</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retrieving current Litecoin price from the Coinmarketcap API</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you need to know in order to use an API</a:t>
            </a:r>
            <a:endParaRPr sz="4395"/>
          </a:p>
        </p:txBody>
      </p:sp>
      <p:sp>
        <p:nvSpPr>
          <p:cNvPr id="156" name="Google Shape;156;p44"/>
          <p:cNvSpPr txBox="1"/>
          <p:nvPr>
            <p:ph idx="4294967295" type="body"/>
          </p:nvPr>
        </p:nvSpPr>
        <p:spPr>
          <a:xfrm>
            <a:off x="421350" y="1777602"/>
            <a:ext cx="17416800" cy="11385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In order to proficiently use a REST API, this is what you need:</a:t>
            </a:r>
            <a:endParaRPr sz="3997">
              <a:solidFill>
                <a:srgbClr val="434343"/>
              </a:solidFill>
            </a:endParaRPr>
          </a:p>
          <a:p>
            <a:pPr indent="0" lvl="0" marL="0" marR="0" rtl="0" algn="l">
              <a:lnSpc>
                <a:spcPct val="115000"/>
              </a:lnSpc>
              <a:spcBef>
                <a:spcPts val="1600"/>
              </a:spcBef>
              <a:spcAft>
                <a:spcPts val="0"/>
              </a:spcAft>
              <a:buNone/>
            </a:pPr>
            <a:r>
              <a:t/>
            </a:r>
            <a:endParaRPr sz="3997">
              <a:solidFill>
                <a:srgbClr val="434343"/>
              </a:solidFill>
            </a:endParaRPr>
          </a:p>
        </p:txBody>
      </p:sp>
      <p:sp>
        <p:nvSpPr>
          <p:cNvPr id="157" name="Google Shape;157;p44"/>
          <p:cNvSpPr txBox="1"/>
          <p:nvPr/>
        </p:nvSpPr>
        <p:spPr>
          <a:xfrm>
            <a:off x="533400" y="6781800"/>
            <a:ext cx="16797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3997">
                <a:solidFill>
                  <a:srgbClr val="434343"/>
                </a:solidFill>
                <a:latin typeface="Calibri"/>
                <a:ea typeface="Calibri"/>
                <a:cs typeface="Calibri"/>
                <a:sym typeface="Calibri"/>
              </a:rPr>
              <a:t>It is also good to know if any </a:t>
            </a:r>
            <a:r>
              <a:rPr b="1" lang="en" sz="3997">
                <a:solidFill>
                  <a:srgbClr val="434343"/>
                </a:solidFill>
                <a:latin typeface="Calibri"/>
                <a:ea typeface="Calibri"/>
                <a:cs typeface="Calibri"/>
                <a:sym typeface="Calibri"/>
              </a:rPr>
              <a:t>API client SDKs</a:t>
            </a:r>
            <a:r>
              <a:rPr lang="en" sz="3997">
                <a:solidFill>
                  <a:srgbClr val="434343"/>
                </a:solidFill>
                <a:latin typeface="Calibri"/>
                <a:ea typeface="Calibri"/>
                <a:cs typeface="Calibri"/>
                <a:sym typeface="Calibri"/>
              </a:rPr>
              <a:t> exist</a:t>
            </a:r>
            <a:endParaRPr/>
          </a:p>
        </p:txBody>
      </p:sp>
      <p:sp>
        <p:nvSpPr>
          <p:cNvPr id="158" name="Google Shape;158;p44"/>
          <p:cNvSpPr txBox="1"/>
          <p:nvPr/>
        </p:nvSpPr>
        <p:spPr>
          <a:xfrm>
            <a:off x="835550" y="2687500"/>
            <a:ext cx="15015300" cy="4171800"/>
          </a:xfrm>
          <a:prstGeom prst="rect">
            <a:avLst/>
          </a:prstGeom>
          <a:noFill/>
          <a:ln>
            <a:noFill/>
          </a:ln>
        </p:spPr>
        <p:txBody>
          <a:bodyPr anchorCtr="0" anchor="ctr"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docs about </a:t>
            </a:r>
            <a:r>
              <a:rPr b="1" lang="en" sz="3000">
                <a:solidFill>
                  <a:srgbClr val="434343"/>
                </a:solidFill>
                <a:latin typeface="Calibri"/>
                <a:ea typeface="Calibri"/>
                <a:cs typeface="Calibri"/>
                <a:sym typeface="Calibri"/>
              </a:rPr>
              <a:t>API interface</a:t>
            </a:r>
            <a:r>
              <a:rPr lang="en" sz="3000">
                <a:solidFill>
                  <a:srgbClr val="434343"/>
                </a:solidFill>
                <a:latin typeface="Calibri"/>
                <a:ea typeface="Calibri"/>
                <a:cs typeface="Calibri"/>
                <a:sym typeface="Calibri"/>
              </a:rPr>
              <a:t>: description of endpoints and supported methods, allowed headers, request body fields, query parameters, etc.</a:t>
            </a:r>
            <a:endParaRPr sz="3000">
              <a:solidFill>
                <a:srgbClr val="434343"/>
              </a:solidFill>
              <a:latin typeface="Calibri"/>
              <a:ea typeface="Calibri"/>
              <a:cs typeface="Calibri"/>
              <a:sym typeface="Calibri"/>
            </a:endParaRPr>
          </a:p>
          <a:p>
            <a:pPr indent="-419100" lvl="0" marL="4572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docs about supported </a:t>
            </a:r>
            <a:r>
              <a:rPr b="1" lang="en" sz="3000">
                <a:solidFill>
                  <a:srgbClr val="434343"/>
                </a:solidFill>
                <a:latin typeface="Calibri"/>
                <a:ea typeface="Calibri"/>
                <a:cs typeface="Calibri"/>
                <a:sym typeface="Calibri"/>
              </a:rPr>
              <a:t>data formats</a:t>
            </a:r>
            <a:r>
              <a:rPr lang="en" sz="3000">
                <a:solidFill>
                  <a:srgbClr val="434343"/>
                </a:solidFill>
                <a:latin typeface="Calibri"/>
                <a:ea typeface="Calibri"/>
                <a:cs typeface="Calibri"/>
                <a:sym typeface="Calibri"/>
              </a:rPr>
              <a:t> both in requests and responses</a:t>
            </a:r>
            <a:endParaRPr sz="3000">
              <a:solidFill>
                <a:srgbClr val="434343"/>
              </a:solidFill>
              <a:latin typeface="Calibri"/>
              <a:ea typeface="Calibri"/>
              <a:cs typeface="Calibri"/>
              <a:sym typeface="Calibri"/>
            </a:endParaRPr>
          </a:p>
          <a:p>
            <a:pPr indent="-419100" lvl="0" marL="4572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docs about what </a:t>
            </a:r>
            <a:r>
              <a:rPr b="1" lang="en" sz="3000">
                <a:solidFill>
                  <a:srgbClr val="434343"/>
                </a:solidFill>
                <a:latin typeface="Calibri"/>
                <a:ea typeface="Calibri"/>
                <a:cs typeface="Calibri"/>
                <a:sym typeface="Calibri"/>
              </a:rPr>
              <a:t>errors </a:t>
            </a:r>
            <a:r>
              <a:rPr lang="en" sz="3000">
                <a:solidFill>
                  <a:srgbClr val="434343"/>
                </a:solidFill>
                <a:latin typeface="Calibri"/>
                <a:ea typeface="Calibri"/>
                <a:cs typeface="Calibri"/>
                <a:sym typeface="Calibri"/>
              </a:rPr>
              <a:t>can be returned</a:t>
            </a:r>
            <a:endParaRPr sz="3000">
              <a:solidFill>
                <a:srgbClr val="434343"/>
              </a:solidFill>
              <a:latin typeface="Calibri"/>
              <a:ea typeface="Calibri"/>
              <a:cs typeface="Calibri"/>
              <a:sym typeface="Calibri"/>
            </a:endParaRPr>
          </a:p>
          <a:p>
            <a:pPr indent="-419100" lvl="0" marL="45720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authentication</a:t>
            </a:r>
            <a:r>
              <a:rPr lang="en" sz="3000">
                <a:solidFill>
                  <a:srgbClr val="434343"/>
                </a:solidFill>
                <a:latin typeface="Calibri"/>
                <a:ea typeface="Calibri"/>
                <a:cs typeface="Calibri"/>
                <a:sym typeface="Calibri"/>
              </a:rPr>
              <a:t> info: if and what credentials are needed (eg. API key)</a:t>
            </a:r>
            <a:endParaRPr sz="3000">
              <a:solidFill>
                <a:srgbClr val="434343"/>
              </a:solidFill>
              <a:latin typeface="Calibri"/>
              <a:ea typeface="Calibri"/>
              <a:cs typeface="Calibri"/>
              <a:sym typeface="Calibri"/>
            </a:endParaRPr>
          </a:p>
          <a:p>
            <a:pPr indent="-419100" lvl="0" marL="4572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info about </a:t>
            </a:r>
            <a:r>
              <a:rPr b="1" lang="en" sz="3000">
                <a:solidFill>
                  <a:srgbClr val="434343"/>
                </a:solidFill>
                <a:latin typeface="Calibri"/>
                <a:ea typeface="Calibri"/>
                <a:cs typeface="Calibri"/>
                <a:sym typeface="Calibri"/>
              </a:rPr>
              <a:t>API call limitations</a:t>
            </a:r>
            <a:r>
              <a:rPr lang="en" sz="3000">
                <a:solidFill>
                  <a:srgbClr val="434343"/>
                </a:solidFill>
                <a:latin typeface="Calibri"/>
                <a:ea typeface="Calibri"/>
                <a:cs typeface="Calibri"/>
                <a:sym typeface="Calibri"/>
              </a:rPr>
              <a:t> over time (if any)</a:t>
            </a:r>
            <a:endParaRPr sz="3000">
              <a:solidFill>
                <a:srgbClr val="434343"/>
              </a:solidFill>
              <a:latin typeface="Calibri"/>
              <a:ea typeface="Calibri"/>
              <a:cs typeface="Calibri"/>
              <a:sym typeface="Calibri"/>
            </a:endParaRPr>
          </a:p>
          <a:p>
            <a:pPr indent="-419100" lvl="0" marL="45720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examples of API calls</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The Coinmarketcap API</a:t>
            </a:r>
            <a:endParaRPr sz="4395"/>
          </a:p>
        </p:txBody>
      </p:sp>
      <p:sp>
        <p:nvSpPr>
          <p:cNvPr id="164" name="Google Shape;164;p45"/>
          <p:cNvSpPr txBox="1"/>
          <p:nvPr>
            <p:ph idx="4294967295" type="body"/>
          </p:nvPr>
        </p:nvSpPr>
        <p:spPr>
          <a:xfrm>
            <a:off x="649950" y="1777600"/>
            <a:ext cx="10102200" cy="1806600"/>
          </a:xfrm>
          <a:prstGeom prst="rect">
            <a:avLst/>
          </a:prstGeom>
          <a:noFill/>
          <a:ln>
            <a:noFill/>
          </a:ln>
        </p:spPr>
        <p:txBody>
          <a:bodyPr anchorCtr="0" anchor="t" bIns="182675" lIns="182675" spcFirstLastPara="1" rIns="182675" wrap="square" tIns="182675">
            <a:noAutofit/>
          </a:bodyPr>
          <a:lstStyle/>
          <a:p>
            <a:pPr indent="-419100" lvl="0" marL="457200" marR="0" rtl="0" algn="l">
              <a:lnSpc>
                <a:spcPct val="115000"/>
              </a:lnSpc>
              <a:spcBef>
                <a:spcPts val="1600"/>
              </a:spcBef>
              <a:spcAft>
                <a:spcPts val="0"/>
              </a:spcAft>
              <a:buClr>
                <a:srgbClr val="434343"/>
              </a:buClr>
              <a:buSzPts val="3000"/>
              <a:buChar char="●"/>
            </a:pPr>
            <a:r>
              <a:rPr b="1" lang="en" sz="3000">
                <a:solidFill>
                  <a:srgbClr val="434343"/>
                </a:solidFill>
              </a:rPr>
              <a:t>Coinmarketcap </a:t>
            </a:r>
            <a:r>
              <a:rPr lang="en" sz="3000">
                <a:solidFill>
                  <a:srgbClr val="434343"/>
                </a:solidFill>
              </a:rPr>
              <a:t>is a free cryptocurrency information service featuring a website and a public REST API</a:t>
            </a:r>
            <a:endParaRPr sz="3000">
              <a:solidFill>
                <a:srgbClr val="434343"/>
              </a:solidFill>
            </a:endParaRPr>
          </a:p>
        </p:txBody>
      </p:sp>
      <p:grpSp>
        <p:nvGrpSpPr>
          <p:cNvPr id="165" name="Google Shape;165;p45"/>
          <p:cNvGrpSpPr/>
          <p:nvPr/>
        </p:nvGrpSpPr>
        <p:grpSpPr>
          <a:xfrm>
            <a:off x="12089551" y="2116469"/>
            <a:ext cx="5692360" cy="5077419"/>
            <a:chOff x="10285926" y="1909450"/>
            <a:chExt cx="7399402" cy="5970624"/>
          </a:xfrm>
        </p:grpSpPr>
        <p:pic>
          <p:nvPicPr>
            <p:cNvPr id="166" name="Google Shape;166;p45"/>
            <p:cNvPicPr preferRelativeResize="0"/>
            <p:nvPr/>
          </p:nvPicPr>
          <p:blipFill rotWithShape="1">
            <a:blip r:embed="rId3">
              <a:alphaModFix/>
            </a:blip>
            <a:srcRect b="0" l="13254" r="26194" t="9796"/>
            <a:stretch/>
          </p:blipFill>
          <p:spPr>
            <a:xfrm>
              <a:off x="10285926" y="1909450"/>
              <a:ext cx="7399402" cy="5970624"/>
            </a:xfrm>
            <a:prstGeom prst="rect">
              <a:avLst/>
            </a:prstGeom>
            <a:noFill/>
            <a:ln>
              <a:noFill/>
            </a:ln>
          </p:spPr>
        </p:pic>
        <p:sp>
          <p:nvSpPr>
            <p:cNvPr id="167" name="Google Shape;167;p45"/>
            <p:cNvSpPr/>
            <p:nvPr/>
          </p:nvSpPr>
          <p:spPr>
            <a:xfrm>
              <a:off x="11565925" y="2453050"/>
              <a:ext cx="4880700" cy="622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45"/>
          <p:cNvSpPr txBox="1"/>
          <p:nvPr/>
        </p:nvSpPr>
        <p:spPr>
          <a:xfrm>
            <a:off x="762000" y="3078450"/>
            <a:ext cx="9558300" cy="4421100"/>
          </a:xfrm>
          <a:prstGeom prst="rect">
            <a:avLst/>
          </a:prstGeom>
          <a:noFill/>
          <a:ln>
            <a:noFill/>
          </a:ln>
        </p:spPr>
        <p:txBody>
          <a:bodyPr anchorCtr="0" anchor="ctr" bIns="91425" lIns="91425" spcFirstLastPara="1" rIns="91425" wrap="square" tIns="91425">
            <a:noAutofit/>
          </a:bodyPr>
          <a:lstStyle/>
          <a:p>
            <a:pPr indent="-419100" lvl="0" marL="457200" rtl="0" algn="l">
              <a:lnSpc>
                <a:spcPct val="115000"/>
              </a:lnSpc>
              <a:spcBef>
                <a:spcPts val="1600"/>
              </a:spcBef>
              <a:spcAft>
                <a:spcPts val="0"/>
              </a:spcAft>
              <a:buSzPts val="3000"/>
              <a:buFont typeface="Calibri"/>
              <a:buChar char="●"/>
            </a:pPr>
            <a:r>
              <a:rPr lang="en" sz="3000">
                <a:solidFill>
                  <a:srgbClr val="434343"/>
                </a:solidFill>
                <a:latin typeface="Calibri"/>
                <a:ea typeface="Calibri"/>
                <a:cs typeface="Calibri"/>
                <a:sym typeface="Calibri"/>
              </a:rPr>
              <a:t>API Documentation is available at </a:t>
            </a:r>
            <a:r>
              <a:rPr lang="en" sz="3000" u="sng">
                <a:solidFill>
                  <a:schemeClr val="accent5"/>
                </a:solidFill>
                <a:latin typeface="Calibri"/>
                <a:ea typeface="Calibri"/>
                <a:cs typeface="Calibri"/>
                <a:sym typeface="Calibri"/>
                <a:hlinkClick r:id="rId4">
                  <a:extLst>
                    <a:ext uri="{A12FA001-AC4F-418D-AE19-62706E023703}">
                      <ahyp:hlinkClr val="tx"/>
                    </a:ext>
                  </a:extLst>
                </a:hlinkClick>
              </a:rPr>
              <a:t>https://coinmarketcap.com/api/</a:t>
            </a:r>
            <a:r>
              <a:rPr lang="en" sz="3000">
                <a:solidFill>
                  <a:srgbClr val="434343"/>
                </a:solidFill>
                <a:latin typeface="Calibri"/>
                <a:ea typeface="Calibri"/>
                <a:cs typeface="Calibri"/>
                <a:sym typeface="Calibri"/>
              </a:rPr>
              <a:t> and contains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List of endpoints and relative invocation methods </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Endpoint invocation examples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Sample JSON responses (also error responses)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API usage limitations</a:t>
            </a:r>
            <a:endParaRPr sz="3000">
              <a:solidFill>
                <a:srgbClr val="434343"/>
              </a:solidFill>
              <a:latin typeface="Calibri"/>
              <a:ea typeface="Calibri"/>
              <a:cs typeface="Calibri"/>
              <a:sym typeface="Calibri"/>
            </a:endParaRPr>
          </a:p>
        </p:txBody>
      </p:sp>
      <p:sp>
        <p:nvSpPr>
          <p:cNvPr id="169" name="Google Shape;169;p45"/>
          <p:cNvSpPr txBox="1"/>
          <p:nvPr>
            <p:ph idx="4294967295" type="body"/>
          </p:nvPr>
        </p:nvSpPr>
        <p:spPr>
          <a:xfrm>
            <a:off x="649950" y="7187800"/>
            <a:ext cx="10636200" cy="2268300"/>
          </a:xfrm>
          <a:prstGeom prst="rect">
            <a:avLst/>
          </a:prstGeom>
          <a:noFill/>
          <a:ln>
            <a:noFill/>
          </a:ln>
        </p:spPr>
        <p:txBody>
          <a:bodyPr anchorCtr="0" anchor="t" bIns="182675" lIns="182675" spcFirstLastPara="1" rIns="182675" wrap="square" tIns="182675">
            <a:noAutofit/>
          </a:bodyPr>
          <a:lstStyle/>
          <a:p>
            <a:pPr indent="-419100" lvl="0" marL="457200" marR="0" rtl="0" algn="l">
              <a:lnSpc>
                <a:spcPct val="115000"/>
              </a:lnSpc>
              <a:spcBef>
                <a:spcPts val="1600"/>
              </a:spcBef>
              <a:spcAft>
                <a:spcPts val="0"/>
              </a:spcAft>
              <a:buClr>
                <a:srgbClr val="434343"/>
              </a:buClr>
              <a:buSzPts val="3000"/>
              <a:buChar char="●"/>
            </a:pPr>
            <a:r>
              <a:rPr lang="en" sz="3000">
                <a:solidFill>
                  <a:srgbClr val="434343"/>
                </a:solidFill>
              </a:rPr>
              <a:t>Eg. say that we want to retrieve current Bitcoin’s information. The docs says that the endpoint to be invoked is: </a:t>
            </a:r>
            <a:r>
              <a:rPr lang="en" sz="3000">
                <a:solidFill>
                  <a:srgbClr val="434343"/>
                </a:solidFill>
                <a:latin typeface="Courier New"/>
                <a:ea typeface="Courier New"/>
                <a:cs typeface="Courier New"/>
                <a:sym typeface="Courier New"/>
              </a:rPr>
              <a:t>/ticker/bitcoin</a:t>
            </a:r>
            <a:r>
              <a:rPr lang="en" sz="3000">
                <a:solidFill>
                  <a:srgbClr val="434343"/>
                </a:solidFill>
              </a:rPr>
              <a:t> in GET</a:t>
            </a:r>
            <a:endParaRPr sz="3000">
              <a:solidFill>
                <a:srgbClr val="434343"/>
              </a:solidFill>
            </a:endParaRPr>
          </a:p>
        </p:txBody>
      </p:sp>
      <p:grpSp>
        <p:nvGrpSpPr>
          <p:cNvPr id="170" name="Google Shape;170;p45"/>
          <p:cNvGrpSpPr/>
          <p:nvPr/>
        </p:nvGrpSpPr>
        <p:grpSpPr>
          <a:xfrm>
            <a:off x="12109100" y="3078460"/>
            <a:ext cx="5652547" cy="6112924"/>
            <a:chOff x="18632425" y="1239095"/>
            <a:chExt cx="11958000" cy="13542143"/>
          </a:xfrm>
        </p:grpSpPr>
        <p:pic>
          <p:nvPicPr>
            <p:cNvPr id="171" name="Google Shape;171;p45"/>
            <p:cNvPicPr preferRelativeResize="0"/>
            <p:nvPr/>
          </p:nvPicPr>
          <p:blipFill>
            <a:blip r:embed="rId5">
              <a:alphaModFix/>
            </a:blip>
            <a:stretch>
              <a:fillRect/>
            </a:stretch>
          </p:blipFill>
          <p:spPr>
            <a:xfrm>
              <a:off x="18632425" y="1239095"/>
              <a:ext cx="11958000" cy="2002280"/>
            </a:xfrm>
            <a:prstGeom prst="rect">
              <a:avLst/>
            </a:prstGeom>
            <a:noFill/>
            <a:ln>
              <a:noFill/>
            </a:ln>
          </p:spPr>
        </p:pic>
        <p:pic>
          <p:nvPicPr>
            <p:cNvPr id="172" name="Google Shape;172;p45"/>
            <p:cNvPicPr preferRelativeResize="0"/>
            <p:nvPr/>
          </p:nvPicPr>
          <p:blipFill>
            <a:blip r:embed="rId6">
              <a:alphaModFix/>
            </a:blip>
            <a:stretch>
              <a:fillRect/>
            </a:stretch>
          </p:blipFill>
          <p:spPr>
            <a:xfrm>
              <a:off x="18632425" y="3241374"/>
              <a:ext cx="11958000" cy="11539864"/>
            </a:xfrm>
            <a:prstGeom prst="rect">
              <a:avLst/>
            </a:prstGeom>
            <a:noFill/>
            <a:ln>
              <a:noFill/>
            </a:ln>
          </p:spPr>
        </p:pic>
      </p:grpSp>
      <p:cxnSp>
        <p:nvCxnSpPr>
          <p:cNvPr id="173" name="Google Shape;173;p45"/>
          <p:cNvCxnSpPr>
            <a:endCxn id="171" idx="1"/>
          </p:cNvCxnSpPr>
          <p:nvPr/>
        </p:nvCxnSpPr>
        <p:spPr>
          <a:xfrm rot="-5400000">
            <a:off x="9459200" y="4696474"/>
            <a:ext cx="3816000" cy="1483800"/>
          </a:xfrm>
          <a:prstGeom prst="bentConnector2">
            <a:avLst/>
          </a:prstGeom>
          <a:noFill/>
          <a:ln cap="flat" cmpd="sng" w="76200">
            <a:solidFill>
              <a:srgbClr val="4A86E8"/>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6"/>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Code: retrieving current Litecoin price from the Coinmarketcap API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84" name="Google Shape;184;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What you need to know in order to use an API</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The Coinmarketcap API</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retrieving current Litecoin price from the Coinmarketcap API</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8"/>
          <p:cNvSpPr txBox="1"/>
          <p:nvPr>
            <p:ph type="ctrTitle"/>
          </p:nvPr>
        </p:nvSpPr>
        <p:spPr>
          <a:xfrm>
            <a:off x="780954" y="45512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8900"/>
              <a:t>Retrieving weather forecasts from the OpenWeatherMap API with PyOWM client</a:t>
            </a:r>
            <a:endParaRPr b="0" i="0" sz="8900" u="none" cap="none" strike="noStrike">
              <a:solidFill>
                <a:schemeClr val="lt1"/>
              </a:solidFill>
              <a:latin typeface="Calibri"/>
              <a:ea typeface="Calibri"/>
              <a:cs typeface="Calibri"/>
              <a:sym typeface="Calibri"/>
            </a:endParaRPr>
          </a:p>
        </p:txBody>
      </p:sp>
      <p:sp>
        <p:nvSpPr>
          <p:cNvPr id="190" name="Google Shape;190;p48"/>
          <p:cNvSpPr txBox="1"/>
          <p:nvPr>
            <p:ph idx="1" type="subTitle"/>
          </p:nvPr>
        </p:nvSpPr>
        <p:spPr>
          <a:xfrm>
            <a:off x="780954" y="64900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